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81" r:id="rId3"/>
    <p:sldId id="282" r:id="rId4"/>
    <p:sldId id="283" r:id="rId5"/>
    <p:sldId id="278" r:id="rId6"/>
    <p:sldId id="269" r:id="rId7"/>
    <p:sldId id="270" r:id="rId8"/>
    <p:sldId id="271" r:id="rId9"/>
    <p:sldId id="265" r:id="rId10"/>
    <p:sldId id="272" r:id="rId11"/>
    <p:sldId id="273" r:id="rId12"/>
    <p:sldId id="275" r:id="rId13"/>
    <p:sldId id="264" r:id="rId14"/>
    <p:sldId id="258" r:id="rId15"/>
    <p:sldId id="257" r:id="rId16"/>
    <p:sldId id="259" r:id="rId17"/>
    <p:sldId id="284" r:id="rId18"/>
    <p:sldId id="285" r:id="rId19"/>
    <p:sldId id="286" r:id="rId20"/>
    <p:sldId id="288" r:id="rId21"/>
    <p:sldId id="291" r:id="rId22"/>
    <p:sldId id="292" r:id="rId23"/>
    <p:sldId id="28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8" autoAdjust="0"/>
    <p:restoredTop sz="94660"/>
  </p:normalViewPr>
  <p:slideViewPr>
    <p:cSldViewPr>
      <p:cViewPr>
        <p:scale>
          <a:sx n="57" d="100"/>
          <a:sy n="57" d="100"/>
        </p:scale>
        <p:origin x="-78" y="-4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84558E3-EEA1-4D6D-B68C-02047160C85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FFA2694-9CF3-4E68-9DD4-35D7FE2E5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58E3-EEA1-4D6D-B68C-02047160C85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2694-9CF3-4E68-9DD4-35D7FE2E5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84558E3-EEA1-4D6D-B68C-02047160C85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FA2694-9CF3-4E68-9DD4-35D7FE2E5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58E3-EEA1-4D6D-B68C-02047160C85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2694-9CF3-4E68-9DD4-35D7FE2E5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4558E3-EEA1-4D6D-B68C-02047160C85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8FFA2694-9CF3-4E68-9DD4-35D7FE2E5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58E3-EEA1-4D6D-B68C-02047160C85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2694-9CF3-4E68-9DD4-35D7FE2E5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58E3-EEA1-4D6D-B68C-02047160C85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2694-9CF3-4E68-9DD4-35D7FE2E5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58E3-EEA1-4D6D-B68C-02047160C85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2694-9CF3-4E68-9DD4-35D7FE2E5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4558E3-EEA1-4D6D-B68C-02047160C85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2694-9CF3-4E68-9DD4-35D7FE2E5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58E3-EEA1-4D6D-B68C-02047160C85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2694-9CF3-4E68-9DD4-35D7FE2E5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58E3-EEA1-4D6D-B68C-02047160C85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2694-9CF3-4E68-9DD4-35D7FE2E54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84558E3-EEA1-4D6D-B68C-02047160C85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FFA2694-9CF3-4E68-9DD4-35D7FE2E5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01" y="836712"/>
            <a:ext cx="6539397" cy="52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58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над накопительной отметкой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ocuments\DSC_50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45959"/>
            <a:ext cx="7239000" cy="4574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ВОПРОСЫ  отвечающему  ПО ТЕМЕ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дминистратор\Documents\DSC_5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169" y="1609884"/>
            <a:ext cx="6833062" cy="4846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Тема: «Скелет головы - череп»                                            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Максимаальное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количество баллов – 8 баллов 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минимальное количество баллов       - 3 баллов</a:t>
            </a:r>
            <a:endParaRPr lang="ru-RU" sz="1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7239000" cy="496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7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67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Фамилия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Лицевой отдел черепа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Мозговой отдел черепа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Дид.карточка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(оценка)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Ошибки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Допол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нения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Вопросы по теме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Итого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 Роман 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 балла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2. Эльвира 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 баллов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3.Павел 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6 баллов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4. Денис Ж.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5 баллов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5. Влада Е.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8  баллов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6.Александра К.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 баллов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7. Андрей К.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 баллов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8.Александр 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 балла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9.</a:t>
                      </a:r>
                      <a:r>
                        <a:rPr lang="ru-RU" sz="1200" baseline="0" dirty="0" smtClean="0"/>
                        <a:t> Анастасия Н.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 баллов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10.</a:t>
                      </a:r>
                      <a:r>
                        <a:rPr lang="ru-RU" sz="1200" dirty="0" smtClean="0"/>
                        <a:t>Эдуард С.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 балла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 с комментарием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истратор\Documents\DSC_50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8157"/>
            <a:ext cx="7239000" cy="4809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Тесты с цветовым маркером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Тест на «5 »</a:t>
            </a:r>
            <a:endParaRPr lang="ru-RU" dirty="0"/>
          </a:p>
        </p:txBody>
      </p:sp>
      <p:pic>
        <p:nvPicPr>
          <p:cNvPr id="5" name="Содержимое 4" descr="конференция-page-00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63010" y="1711325"/>
            <a:ext cx="2909455" cy="411480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 должна: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развитию адекватной самооценке,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тому, чтобы процесс обучения был сознательным процессом со стороны ученика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Тест на «4»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конференция-page-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0453" y="1600200"/>
            <a:ext cx="3194569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Данная классификация теста позволяет учащимся выбрать задание в соответствии со своим уровнем  подготовки и более адекватно оценивать свои знания.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нференция-page-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889202"/>
            <a:ext cx="4104456" cy="576003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320040"/>
            <a:ext cx="7342090" cy="75150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Тест на «3»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500034" y="1357298"/>
            <a:ext cx="3477606" cy="476886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429124" y="1000108"/>
            <a:ext cx="3270124" cy="512605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dirty="0" smtClean="0"/>
              <a:t>  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Работы, выполненные с недостаточным количеством баллов, могут выполнены заново- полностью или частично, по решению учителя</a:t>
            </a:r>
          </a:p>
          <a:p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У учащегося в ходе урока есть возможность улучшить свой результат, получив дополнительное задание.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717150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38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913"/>
            <a:ext cx="9145588" cy="645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53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648"/>
            <a:ext cx="728315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7711827" cy="379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07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050"/>
            <a:ext cx="7959601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41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</a:rPr>
              <a:t>Красный – </a:t>
            </a:r>
            <a:r>
              <a:rPr lang="ru-RU" sz="3200" dirty="0"/>
              <a:t>я не совсем уверен в необходимости такой </a:t>
            </a:r>
            <a:r>
              <a:rPr lang="ru-RU" sz="3200" dirty="0" smtClean="0"/>
              <a:t>работы</a:t>
            </a:r>
          </a:p>
          <a:p>
            <a:endParaRPr lang="ru-RU" sz="3200" dirty="0"/>
          </a:p>
          <a:p>
            <a:r>
              <a:rPr lang="ru-RU" sz="3200" dirty="0" smtClean="0">
                <a:solidFill>
                  <a:srgbClr val="00B050"/>
                </a:solidFill>
              </a:rPr>
              <a:t>Зеленый – </a:t>
            </a:r>
            <a:r>
              <a:rPr lang="ru-RU" sz="3200" dirty="0" smtClean="0"/>
              <a:t>мастер- класс был полезным, но я не все понимаю</a:t>
            </a:r>
          </a:p>
          <a:p>
            <a:endParaRPr lang="ru-RU" sz="3200" dirty="0"/>
          </a:p>
          <a:p>
            <a:r>
              <a:rPr lang="ru-RU" sz="3200" dirty="0" smtClean="0">
                <a:solidFill>
                  <a:srgbClr val="FFFF00"/>
                </a:solidFill>
              </a:rPr>
              <a:t>Желтый – </a:t>
            </a:r>
            <a:r>
              <a:rPr lang="ru-RU" sz="3200" dirty="0"/>
              <a:t>м</a:t>
            </a:r>
            <a:r>
              <a:rPr lang="ru-RU" sz="3200" dirty="0" smtClean="0"/>
              <a:t>астер-класс был эффективным было комфортно участвовать в его проведении</a:t>
            </a:r>
            <a:endParaRPr lang="ru-RU" sz="3200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FFFFFF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95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7239000" cy="554701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От писателя остаются – книги,</a:t>
            </a:r>
          </a:p>
          <a:p>
            <a:r>
              <a:rPr lang="ru-RU" sz="3600" dirty="0" smtClean="0"/>
              <a:t>От художника – картины.</a:t>
            </a:r>
          </a:p>
          <a:p>
            <a:r>
              <a:rPr lang="ru-RU" sz="3600" dirty="0" smtClean="0"/>
              <a:t>От каждого яркого думающего учителя остается его неповторимый опыт.</a:t>
            </a:r>
          </a:p>
          <a:p>
            <a:endParaRPr lang="ru-RU" sz="3600" dirty="0"/>
          </a:p>
          <a:p>
            <a:r>
              <a:rPr lang="ru-RU" sz="3600" dirty="0" smtClean="0"/>
              <a:t>Я желаю вам, чтобы ваш опыт был бесценным!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7223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32113"/>
            <a:ext cx="7668071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63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41" y="620689"/>
            <a:ext cx="616071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59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2" y="404665"/>
            <a:ext cx="720939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64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ОЦЕНКИ</a:t>
            </a:r>
            <a:endParaRPr lang="ru-RU" dirty="0"/>
          </a:p>
        </p:txBody>
      </p:sp>
      <p:pic>
        <p:nvPicPr>
          <p:cNvPr id="4" name="Содержимое 3" descr="D:\Разобрать\Флешка_2\фото\DSC_282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304259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00496" y="1643050"/>
            <a:ext cx="39290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Главная цель оценки – стимулирование успеха. Ученику, как и любому человеку нужен успех.    Если сделать восхождение по ступеням познания успешным – перед нами благодарный, а самое главное состоявшийся ученик.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ЗНАЧИМОСТЬ ОЦЕНКИ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Главными в оценочной деятельности являются три вопроса: 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что оценивать,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как оценивать, 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 какой целью  оценивать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работу ученика на уроке.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Рисунок 5" descr="D:\Разобрать\Флешка_2\фото\DSC_28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214554"/>
            <a:ext cx="245265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928670"/>
            <a:ext cx="6738966" cy="55276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Оценке учителя всегда предшествует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самооценка ученика. Учить ребенка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самооценке – наиважнейшая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задача на современном уроке.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Поэтому оценка должна: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стимулировать ученика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побуждать  ученика к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саморефлексии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всегда давать надежду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старательному ученик</a:t>
            </a:r>
            <a:r>
              <a:rPr lang="ru-RU" sz="2400" dirty="0" smtClean="0"/>
              <a:t>у</a:t>
            </a:r>
            <a:endParaRPr lang="ru-RU" sz="2400" dirty="0"/>
          </a:p>
        </p:txBody>
      </p:sp>
      <p:pic>
        <p:nvPicPr>
          <p:cNvPr id="4" name="Picture 6" descr="E:\Урок\DSC_27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214554"/>
            <a:ext cx="2814637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785794"/>
            <a:ext cx="4143372" cy="92869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НАКОПИТЕЛЬНАЯ ОТМЕТКА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5389098" y="1785926"/>
            <a:ext cx="3429000" cy="450059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Накопительная система оценок в отличие от констатирующего оценивания относится к «формирующему» оцениванию, которое создает дополнительную мотивацию учащегося, способствует развитию навыков самоорганизации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36\Desktop\Фото Мехед ОН рассада\SAM_387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 bwMode="auto">
          <a:xfrm>
            <a:off x="500034" y="1000108"/>
            <a:ext cx="4206240" cy="4206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Накопительная отметка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ln w="57150">
            <a:solidFill>
              <a:srgbClr val="C00000"/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Критерии накопительной системы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нахождение и исправление ошибки    3 балла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нахождение ошибки                             1 балл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дополнение ответа                                1 – 2 балла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вопрос по теме                                      1 – 3 балла</a:t>
            </a:r>
          </a:p>
          <a:p>
            <a:pPr>
              <a:buFont typeface="Wingdings" pitchFamily="2" charset="2"/>
              <a:buChar char="§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КРИТЕРИИ НАКОПИТЕЛЬНОЙ ОТМЕТКИ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«5»                                   6 - 8 баллов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«4»                                   4 - 5 баллов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«3»                                   3      балла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/>
        </p:nvSpPr>
        <p:spPr>
          <a:xfrm>
            <a:off x="457200" y="2168860"/>
            <a:ext cx="8229600" cy="25202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727</TotalTime>
  <Words>486</Words>
  <Application>Microsoft Office PowerPoint</Application>
  <PresentationFormat>Экран (4:3)</PresentationFormat>
  <Paragraphs>113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ЗНАЧЕНИЕ ОЦЕНКИ</vt:lpstr>
      <vt:lpstr> ЗНАЧИМОСТЬ ОЦЕНКИ</vt:lpstr>
      <vt:lpstr>Презентация PowerPoint</vt:lpstr>
      <vt:lpstr>НАКОПИТЕЛЬНАЯ ОТМЕТКА</vt:lpstr>
      <vt:lpstr>Накопительная отметка</vt:lpstr>
      <vt:lpstr>Работа над накопительной отметкой</vt:lpstr>
      <vt:lpstr>ВОПРОСЫ  отвечающему  ПО ТЕМЕ</vt:lpstr>
      <vt:lpstr>Тема: «Скелет головы - череп»                                                  Максимаальное количество баллов – 8 баллов   минимальное количество баллов       - 3 баллов</vt:lpstr>
      <vt:lpstr>Ответ с комментарием</vt:lpstr>
      <vt:lpstr>Тесты с цветовым маркером</vt:lpstr>
      <vt:lpstr>Тест на «4»</vt:lpstr>
      <vt:lpstr>Тест на «3»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Поколение   Z – поколение эпохи ФГОС</dc:title>
  <dc:creator>Пользователь</dc:creator>
  <cp:lastModifiedBy>Пользователь</cp:lastModifiedBy>
  <cp:revision>75</cp:revision>
  <dcterms:created xsi:type="dcterms:W3CDTF">2015-04-20T07:47:36Z</dcterms:created>
  <dcterms:modified xsi:type="dcterms:W3CDTF">2024-10-23T07:07:03Z</dcterms:modified>
</cp:coreProperties>
</file>